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2" d="100"/>
          <a:sy n="102" d="100"/>
        </p:scale>
        <p:origin x="86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5956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PDF: Hyper-Aether2026-07.pdf (architecture figure and claims) /mnt/data/HyperAether2026-07.pdf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PDF: Hyper-Aether2026-07.pdf, Figure 1 and architectural description /mnt/data/HyperAether2026-07.pdf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PDF: Hyper-Aether2026-07.pdf, Figure 2 and computation-as-graph-dynamics explanation /mnt/data/HyperAether2026-07.pdf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PDF: Hyper-Aether2026-07.pdf, Figure 1 labels AI Shell / policy planning / evaluation / graph construction /mnt/data/HyperAether2026-07.pdf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PDF: Hyper-Aether2026-07.pdf, Figure 3 and semantics definition M(G)=(S(G),R(G),V(G)) /mnt/data/HyperAether2026-07.pdf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Uploaded PDF: Hyper-Aether2026-07.pdf, advantages, limitations, and conclusion sections /mnt/data/HyperAether2026-07.pdf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AFC"/>
          </a:solidFill>
          <a:ln w="12700">
            <a:solidFill>
              <a:srgbClr val="F7FAFC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4324A"/>
          </a:solidFill>
          <a:ln w="12700">
            <a:solidFill>
              <a:srgbClr val="14324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5303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4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Hyper-Aether を図で理解する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4846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</a:rPr>
              <a:t>AIがコンピュータの構造そのものを組み替えながら計算する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</a:rPr>
              <a:t>「AI-native computing architecture」の概念整理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</a:rPr>
              <a:t>元論文の図をそのまま掲載し、日本語で要点を解説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135624" y="923544"/>
            <a:ext cx="5513832" cy="5330952"/>
          </a:xfrm>
          <a:prstGeom prst="roundRect">
            <a:avLst>
              <a:gd name="adj" fmla="val 1029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0" descr="/mnt/data/hyper_work/crops/fig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1211580"/>
            <a:ext cx="5440680" cy="47548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566928" y="3246120"/>
            <a:ext cx="914400" cy="0"/>
          </a:xfrm>
          <a:prstGeom prst="line">
            <a:avLst/>
          </a:prstGeom>
          <a:noFill/>
          <a:ln w="12700">
            <a:solidFill>
              <a:srgbClr val="0EA5A6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Text 7"/>
          <p:cNvSpPr/>
          <p:nvPr/>
        </p:nvSpPr>
        <p:spPr>
          <a:xfrm>
            <a:off x="548640" y="3319272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E6B89"/>
                </a:solidFill>
              </a:rPr>
              <a:t>キーワード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685800" y="3611880"/>
            <a:ext cx="4114800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VM graph</a:t>
            </a:r>
            <a:endParaRPr lang="en-US" sz="1800" dirty="0"/>
          </a:p>
          <a:p>
            <a:pPr marL="228600" indent="-2286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AI Shell</a:t>
            </a:r>
            <a:endParaRPr lang="en-US" sz="1800" dirty="0"/>
          </a:p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意味の形成</a:t>
            </a:r>
            <a:endParaRPr lang="en-US" sz="1800" dirty="0"/>
          </a:p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動的な再構成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14324A"/>
          </a:solidFill>
          <a:ln w="12700">
            <a:solidFill>
              <a:srgbClr val="14324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502920" y="146304"/>
            <a:ext cx="6949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1. Hyper-Aetherとは何か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498080" y="16459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D6E4EF"/>
                </a:solidFill>
              </a:rPr>
              <a:t>overview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8229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E6B89"/>
                </a:solidFill>
              </a:rPr>
              <a:t>ひとことで言うと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94360" y="1188720"/>
            <a:ext cx="4297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1F2937"/>
                </a:solidFill>
              </a:rPr>
              <a:t>AIがその場でVMのつながり方を設計し、最適な計算構造へ作り替えていくアーキテクチャ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331720"/>
            <a:ext cx="4114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論文では、AI Shell </a:t>
            </a:r>
            <a:r>
              <a:rPr lang="en-US" sz="1600" dirty="0" err="1">
                <a:solidFill>
                  <a:srgbClr val="1F2937"/>
                </a:solidFill>
              </a:rPr>
              <a:t>が入力と評価信号を受け取り、VMグラフを構築・変形し、ハードウェア側で直接実行すると説明される</a:t>
            </a:r>
            <a:r>
              <a:rPr lang="en-US" sz="1600" dirty="0">
                <a:solidFill>
                  <a:srgbClr val="1F2937"/>
                </a:solidFill>
              </a:rPr>
              <a:t>。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13232" y="3246120"/>
            <a:ext cx="411480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OSの上でアプリを動かすのでなく、VM群そのものを計算単位にする</a:t>
            </a:r>
            <a:endParaRPr lang="en-US" sz="1800" dirty="0"/>
          </a:p>
          <a:p>
            <a:pPr marL="228600" indent="-228600">
              <a:buSzPct val="100000"/>
              <a:buChar char="•"/>
            </a:pPr>
            <a:r>
              <a:rPr lang="en-US" sz="1800" dirty="0">
                <a:solidFill>
                  <a:srgbClr val="1F2937"/>
                </a:solidFill>
              </a:rPr>
              <a:t>AI Shell が構造を設計し、実行結果を見てまた組み替える</a:t>
            </a:r>
            <a:endParaRPr lang="en-US" sz="1800" dirty="0"/>
          </a:p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保護・仮想化・ルーティングをハードウェア寄りに統合する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5038344" y="877824"/>
            <a:ext cx="6565392" cy="5376672"/>
          </a:xfrm>
          <a:prstGeom prst="roundRect">
            <a:avLst>
              <a:gd name="adj" fmla="val 1020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0" name="Image 0" descr="/mnt/data/hyper_work/crops/fig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815" y="914400"/>
            <a:ext cx="6068451" cy="53035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14324A"/>
          </a:solidFill>
          <a:ln w="12700">
            <a:solidFill>
              <a:srgbClr val="14324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502920" y="146304"/>
            <a:ext cx="6949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2. 従来型との違い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498080" y="16459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D6E4EF"/>
                </a:solidFill>
              </a:rPr>
              <a:t>from static execution to graph evolution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94360" y="914400"/>
            <a:ext cx="3566160" cy="5303520"/>
          </a:xfrm>
          <a:prstGeom prst="roundRect">
            <a:avLst>
              <a:gd name="adj" fmla="val 1538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594360" y="118872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4324A"/>
                </a:solidFill>
              </a:rPr>
              <a:t>従来のコンピュータ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914400" y="1828800"/>
            <a:ext cx="2651760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buSzPct val="100000"/>
              <a:buChar char="•"/>
            </a:pPr>
            <a:r>
              <a:rPr lang="en-US" sz="1900" dirty="0" err="1">
                <a:solidFill>
                  <a:srgbClr val="1F2937"/>
                </a:solidFill>
              </a:rPr>
              <a:t>プログラムを書く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 err="1">
                <a:solidFill>
                  <a:srgbClr val="1F2937"/>
                </a:solidFill>
              </a:rPr>
              <a:t>OSが資源を管理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 err="1">
                <a:solidFill>
                  <a:srgbClr val="1F2937"/>
                </a:solidFill>
              </a:rPr>
              <a:t>CPUが命令列を順番に実行</a:t>
            </a:r>
            <a:endParaRPr lang="en-US" sz="1900" dirty="0"/>
          </a:p>
          <a:p>
            <a:pPr marL="228600" indent="-228600">
              <a:buSzPct val="100000"/>
              <a:buChar char="•"/>
            </a:pPr>
            <a:r>
              <a:rPr lang="en-US" sz="1900" dirty="0" err="1">
                <a:solidFill>
                  <a:srgbClr val="1F2937"/>
                </a:solidFill>
              </a:rPr>
              <a:t>構造は基本的に固定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4526280" y="2743200"/>
            <a:ext cx="914400" cy="731520"/>
          </a:xfrm>
          <a:prstGeom prst="chevron">
            <a:avLst/>
          </a:prstGeom>
          <a:solidFill>
            <a:srgbClr val="0EA5A6"/>
          </a:solidFill>
          <a:ln w="12700">
            <a:solidFill>
              <a:srgbClr val="0EA5A6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Shape 7"/>
          <p:cNvSpPr/>
          <p:nvPr/>
        </p:nvSpPr>
        <p:spPr>
          <a:xfrm>
            <a:off x="5623560" y="914400"/>
            <a:ext cx="5897880" cy="5303520"/>
          </a:xfrm>
          <a:prstGeom prst="roundRect">
            <a:avLst>
              <a:gd name="adj" fmla="val 1034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6035040" y="118872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4324A"/>
                </a:solidFill>
              </a:rPr>
              <a:t>Hyper-Aether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5952744" y="1700784"/>
            <a:ext cx="5193792" cy="2450592"/>
          </a:xfrm>
          <a:prstGeom prst="roundRect">
            <a:avLst>
              <a:gd name="adj" fmla="val 2239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2" name="Image 0" descr="/mnt/data/hyper_work/crops/fig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617" y="1737360"/>
            <a:ext cx="4238045" cy="237744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5989320" y="4343400"/>
            <a:ext cx="4892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F2937"/>
                </a:solidFill>
              </a:rPr>
              <a:t>計算 = 命令処理ではなく、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b="1" dirty="0">
                <a:solidFill>
                  <a:srgbClr val="1F2937"/>
                </a:solidFill>
              </a:rPr>
              <a:t>グラフ構造が次の構造へ変わること</a:t>
            </a:r>
            <a:endParaRPr lang="en-US" sz="2100" dirty="0"/>
          </a:p>
        </p:txBody>
      </p:sp>
      <p:sp>
        <p:nvSpPr>
          <p:cNvPr id="14" name="Text 11"/>
          <p:cNvSpPr/>
          <p:nvPr/>
        </p:nvSpPr>
        <p:spPr>
          <a:xfrm>
            <a:off x="5989320" y="5257800"/>
            <a:ext cx="4892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B7280"/>
                </a:solidFill>
              </a:rPr>
              <a:t>論文では Gt+1 = T o π (Gt) として、AI Shell の方策と基盤側の遷移の合成で表現している。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14324A"/>
          </a:solidFill>
          <a:ln w="12700">
            <a:solidFill>
              <a:srgbClr val="14324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502920" y="146304"/>
            <a:ext cx="6949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AI Shell は何をしているのか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498080" y="16459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D6E4EF"/>
                </a:solidFill>
              </a:rPr>
              <a:t>control loop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603504" y="877824"/>
            <a:ext cx="5468112" cy="5376672"/>
          </a:xfrm>
          <a:prstGeom prst="roundRect">
            <a:avLst>
              <a:gd name="adj" fmla="val 1020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0" descr="/mnt/data/hyper_work/crops/fig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208698"/>
            <a:ext cx="5394960" cy="471492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0" y="10058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4324A"/>
                </a:solidFill>
              </a:rPr>
              <a:t>AI Shell の役割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6400800" y="1554480"/>
            <a:ext cx="4937760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buSzPct val="100000"/>
              <a:buChar char="•"/>
            </a:pPr>
            <a:r>
              <a:rPr lang="en-US" sz="2000" dirty="0" err="1">
                <a:solidFill>
                  <a:srgbClr val="1F2937"/>
                </a:solidFill>
              </a:rPr>
              <a:t>入力やユーザー意図を受け取る</a:t>
            </a:r>
            <a:endParaRPr lang="en-US" sz="2000" dirty="0"/>
          </a:p>
          <a:p>
            <a:pPr marL="228600" indent="-228600">
              <a:buSzPct val="100000"/>
              <a:buChar char="•"/>
            </a:pPr>
            <a:r>
              <a:rPr lang="en-US" sz="2000" dirty="0" err="1">
                <a:solidFill>
                  <a:srgbClr val="1F2937"/>
                </a:solidFill>
              </a:rPr>
              <a:t>どんなVMを何個つくるか決める</a:t>
            </a:r>
            <a:endParaRPr lang="en-US" sz="2000" dirty="0"/>
          </a:p>
          <a:p>
            <a:pPr marL="228600" indent="-228600">
              <a:buSzPct val="100000"/>
              <a:buChar char="•"/>
            </a:pPr>
            <a:r>
              <a:rPr lang="en-US" sz="2000" dirty="0" err="1">
                <a:solidFill>
                  <a:srgbClr val="1F2937"/>
                </a:solidFill>
              </a:rPr>
              <a:t>VM同士の接続関係を張り替える</a:t>
            </a:r>
            <a:endParaRPr lang="en-US" sz="2000" dirty="0"/>
          </a:p>
          <a:p>
            <a:pPr marL="228600" indent="-228600">
              <a:buSzPct val="100000"/>
              <a:buChar char="•"/>
            </a:pPr>
            <a:r>
              <a:rPr lang="en-US" sz="2000" dirty="0" err="1">
                <a:solidFill>
                  <a:srgbClr val="1F2937"/>
                </a:solidFill>
              </a:rPr>
              <a:t>実行結果を評価し、次の構造へ反映する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6446520" y="4114800"/>
            <a:ext cx="4617720" cy="1234440"/>
          </a:xfrm>
          <a:prstGeom prst="roundRect">
            <a:avLst>
              <a:gd name="adj" fmla="val 3704"/>
            </a:avLst>
          </a:prstGeom>
          <a:solidFill>
            <a:srgbClr val="EAF1F6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Text 7"/>
          <p:cNvSpPr/>
          <p:nvPr/>
        </p:nvSpPr>
        <p:spPr>
          <a:xfrm>
            <a:off x="6675120" y="4416552"/>
            <a:ext cx="4206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</a:rPr>
              <a:t>つまり「AIがアプリを使う」のではなく、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</a:rPr>
              <a:t>AIがシステム構造そのものをオーケストレーションする。</a:t>
            </a:r>
            <a:endParaRPr lang="en-US" sz="20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549557E-8C41-5E4D-D4B1-D0E85F0A4DB3}"/>
              </a:ext>
            </a:extLst>
          </p:cNvPr>
          <p:cNvSpPr/>
          <p:nvPr/>
        </p:nvSpPr>
        <p:spPr>
          <a:xfrm>
            <a:off x="2711885" y="4268244"/>
            <a:ext cx="626301" cy="1691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execute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14324A"/>
          </a:solidFill>
          <a:ln w="12700">
            <a:solidFill>
              <a:srgbClr val="14324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502920" y="146304"/>
            <a:ext cx="6949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4. 「意味」はどう生まれるのか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498080" y="16459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D6E4EF"/>
                </a:solidFill>
              </a:rPr>
              <a:t>structure - relation - value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58368" y="86868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E6B89"/>
                </a:solidFill>
              </a:rPr>
              <a:t>論文の重要な主張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58368" y="1316736"/>
            <a:ext cx="4297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1F2937"/>
                </a:solidFill>
              </a:rPr>
              <a:t>計算は単なる状態遷移ではなく</a:t>
            </a:r>
            <a:r>
              <a:rPr lang="en-US" sz="2400" b="1" dirty="0">
                <a:solidFill>
                  <a:srgbClr val="1F2937"/>
                </a:solidFill>
              </a:rPr>
              <a:t>、「意味ある構造」を評価し続ける過程である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31520" y="2331720"/>
            <a:ext cx="4306824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Structure: どんな構造を持つか</a:t>
            </a:r>
            <a:endParaRPr lang="en-US" sz="2000" dirty="0"/>
          </a:p>
          <a:p>
            <a:pPr marL="228600" indent="-2286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Relation: 要素同士がどう関係するか</a:t>
            </a:r>
            <a:endParaRPr lang="en-US" sz="2000" dirty="0"/>
          </a:p>
          <a:p>
            <a:pPr marL="228600" indent="-2286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Value: その構造にどんな価値があるか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749808" y="4434840"/>
            <a:ext cx="3931920" cy="100584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Text 7"/>
          <p:cNvSpPr/>
          <p:nvPr/>
        </p:nvSpPr>
        <p:spPr>
          <a:xfrm>
            <a:off x="749808" y="468172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4324A"/>
                </a:solidFill>
              </a:rPr>
              <a:t>意味 = 構造 + 関係 + 評価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4324A"/>
                </a:solidFill>
              </a:rPr>
              <a:t>評価結果が再びAI Shellへ戻る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5038344" y="877824"/>
            <a:ext cx="6473952" cy="5285232"/>
          </a:xfrm>
          <a:prstGeom prst="roundRect">
            <a:avLst>
              <a:gd name="adj" fmla="val 1038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0" descr="/mnt/data/hyper_work/crops/fig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920" y="1791192"/>
            <a:ext cx="6400800" cy="345849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14324A"/>
          </a:solidFill>
          <a:ln w="12700">
            <a:solidFill>
              <a:srgbClr val="14324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502920" y="146304"/>
            <a:ext cx="6949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5. 何が新しいのか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498080" y="16459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D6E4EF"/>
                </a:solidFill>
              </a:rPr>
              <a:t>takeaways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731520" y="1005840"/>
            <a:ext cx="3383280" cy="4480560"/>
          </a:xfrm>
          <a:prstGeom prst="roundRect">
            <a:avLst>
              <a:gd name="adj" fmla="val 1351"/>
            </a:avLst>
          </a:prstGeom>
          <a:solidFill>
            <a:srgbClr val="EAF1F6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1005840" y="1325880"/>
            <a:ext cx="1630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4324A"/>
                </a:solidFill>
              </a:rPr>
              <a:t>メリット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05840" y="1828800"/>
            <a:ext cx="2697480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AIと実行基盤が一体化する</a:t>
            </a:r>
            <a:endParaRPr lang="en-US" sz="1800" dirty="0"/>
          </a:p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動的・適応的な構造探索ができる</a:t>
            </a:r>
            <a:endParaRPr lang="en-US" sz="1800" dirty="0"/>
          </a:p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VM単位で分離しやすく、安全性を設計しやすい</a:t>
            </a:r>
            <a:endParaRPr lang="en-US" sz="1800" dirty="0"/>
          </a:p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分散実行やエージェント制御と相性がよい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434840" y="1005840"/>
            <a:ext cx="3383280" cy="4480560"/>
          </a:xfrm>
          <a:prstGeom prst="roundRect">
            <a:avLst>
              <a:gd name="adj" fmla="val 1351"/>
            </a:avLst>
          </a:prstGeom>
          <a:solidFill>
            <a:srgbClr val="F9FAFB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Text 7"/>
          <p:cNvSpPr/>
          <p:nvPr/>
        </p:nvSpPr>
        <p:spPr>
          <a:xfrm>
            <a:off x="4709160" y="1325880"/>
            <a:ext cx="132212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4324A"/>
                </a:solidFill>
              </a:rPr>
              <a:t>難しさ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4709160" y="1828800"/>
            <a:ext cx="2697480" cy="2084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ハードウェア実装が複雑</a:t>
            </a:r>
            <a:endParaRPr lang="en-US" sz="1800" dirty="0"/>
          </a:p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グラフ変形まで含めた検証が難しい</a:t>
            </a:r>
            <a:endParaRPr lang="en-US" sz="1800" dirty="0"/>
          </a:p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価値関数をどう定義するかが本質課題</a:t>
            </a:r>
            <a:endParaRPr lang="en-US" sz="1800" dirty="0"/>
          </a:p>
          <a:p>
            <a:pPr marL="228600" indent="-228600">
              <a:buSzPct val="100000"/>
              <a:buChar char="•"/>
            </a:pPr>
            <a:r>
              <a:rPr lang="en-US" sz="1800" dirty="0" err="1">
                <a:solidFill>
                  <a:srgbClr val="1F2937"/>
                </a:solidFill>
              </a:rPr>
              <a:t>論文段階で、試作と実証は今後の課題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8183880" y="1005840"/>
            <a:ext cx="3291840" cy="4480560"/>
          </a:xfrm>
          <a:prstGeom prst="roundRect">
            <a:avLst>
              <a:gd name="adj" fmla="val 1389"/>
            </a:avLst>
          </a:prstGeom>
          <a:solidFill>
            <a:srgbClr val="FFFFFF"/>
          </a:solidFill>
          <a:ln w="12700">
            <a:solidFill>
              <a:srgbClr val="0EA5A6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Text 10"/>
          <p:cNvSpPr/>
          <p:nvPr/>
        </p:nvSpPr>
        <p:spPr>
          <a:xfrm>
            <a:off x="8458200" y="1325880"/>
            <a:ext cx="130583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4324A"/>
                </a:solidFill>
              </a:rPr>
              <a:t>まとめ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8183880" y="1920240"/>
            <a:ext cx="3276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F2937"/>
                </a:solidFill>
              </a:rPr>
              <a:t>Hyper-Aether は、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b="1" dirty="0">
                <a:solidFill>
                  <a:srgbClr val="1F2937"/>
                </a:solidFill>
              </a:rPr>
              <a:t>「プログラムを実行する機械」から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b="1" dirty="0">
                <a:solidFill>
                  <a:srgbClr val="1F2937"/>
                </a:solidFill>
              </a:rPr>
              <a:t>「意味ある構造を形成する機械」へ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b="1" dirty="0">
                <a:solidFill>
                  <a:srgbClr val="1F2937"/>
                </a:solidFill>
              </a:rPr>
              <a:t>計算観を拡張する提案。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8394192" y="416052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6B7280"/>
                </a:solidFill>
              </a:rPr>
              <a:t>特に AGI / agentic systems / semantic orchestration の土台として読むとわかりやすい。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394</Words>
  <Application>Microsoft Office PowerPoint</Application>
  <PresentationFormat>ワイド画面</PresentationFormat>
  <Paragraphs>77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9" baseType="lpstr">
      <vt:lpstr>Aptos Display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Hyper-Aether 解説</dc:title>
  <dc:subject>Hyper-Aether overview</dc:subject>
  <dc:creator>OpenAI</dc:creator>
  <cp:lastModifiedBy>Hirofumi Inomata</cp:lastModifiedBy>
  <cp:revision>7</cp:revision>
  <dcterms:created xsi:type="dcterms:W3CDTF">2026-04-04T07:29:00Z</dcterms:created>
  <dcterms:modified xsi:type="dcterms:W3CDTF">2026-04-04T07:37:31Z</dcterms:modified>
</cp:coreProperties>
</file>