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8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43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User-provided paper: Hyper-Aether: AI-Native Computing Architecture and the Emergence of Meaning
- Figure asset derived from the same paper (Figure 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Claims summarized from sections 1, 4, 11, and 14 of the user-provided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Figure 1 from the user-provided paper.
- Description based on sections 1 and 4 of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Figure 2 from the user-provided paper.
- Description based on sections 5 and 6 of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Figure 3 from the user-provided paper.
- Semantics model summarized from section 7 of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Summary synthesized from sections 11 through 14 of the user-provided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B"/>
          </a:solidFill>
          <a:ln w="12700">
            <a:solidFill>
              <a:srgbClr val="F6F8F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5852160" cy="685800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85800" y="100584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Hyper-Aether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85800" y="1645920"/>
            <a:ext cx="4480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AIネイティブ時代の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計算基盤を再定義するアーキテクチャ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13232" y="2880360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9E7F5"/>
                </a:solidFill>
              </a:rPr>
              <a:t>AIが実行構造そのものを組み替え、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D9E7F5"/>
                </a:solidFill>
              </a:rPr>
              <a:t>推論・実行・保護を一体化。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85800" y="3840480"/>
            <a:ext cx="141732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8" name="Shape 6"/>
          <p:cNvSpPr/>
          <p:nvPr/>
        </p:nvSpPr>
        <p:spPr>
          <a:xfrm>
            <a:off x="685800" y="384048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914400" y="4005072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柔軟性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14400" y="4315968"/>
            <a:ext cx="105156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VMグラフを動的に再構成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2240280" y="3840480"/>
            <a:ext cx="141732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2240280" y="384048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2468880" y="4005072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安全性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468880" y="4315968"/>
            <a:ext cx="105156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能力ベース保護をハード実装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3794760" y="3840480"/>
            <a:ext cx="141732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3794760" y="384048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4023360" y="4005072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統合性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023360" y="4315968"/>
            <a:ext cx="105156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AI制御と実行基盤を接続</a:t>
            </a:r>
            <a:endParaRPr lang="en-US" sz="1250" dirty="0"/>
          </a:p>
        </p:txBody>
      </p:sp>
      <p:pic>
        <p:nvPicPr>
          <p:cNvPr id="19" name="Image 0" descr="/mnt/data/user-AxjWxJ5QyWlCCranSK51PcrY__237aaf0d-138a-46e4-b134-1519187aacac/ba12436d3e4b4f9198f14864c04cd7b4/mnt/data/hyper_work/crops/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977" y="1005840"/>
            <a:ext cx="4655967" cy="406908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6355080" y="5349240"/>
            <a:ext cx="4800600" cy="777240"/>
          </a:xfrm>
          <a:prstGeom prst="roundRect">
            <a:avLst>
              <a:gd name="adj" fmla="val 7059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6565392" y="5532120"/>
            <a:ext cx="4434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A36"/>
                </a:solidFill>
              </a:rPr>
              <a:t>従来の「ソフトがハードの上で走る」発想から、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E2A36"/>
                </a:solidFill>
              </a:rPr>
              <a:t>「AIが計算構造を生成する」発想へ。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18804B9-51A4-3469-B296-705455C7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92" y="487889"/>
            <a:ext cx="6226813" cy="4678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128016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なぜ今、Hyper-Aetherなのか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509760" y="164592"/>
            <a:ext cx="2103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9E7F5"/>
                </a:solidFill>
              </a:rPr>
              <a:t>value proposition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40079" y="868680"/>
            <a:ext cx="7645887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D4A"/>
                </a:solidFill>
              </a:rPr>
              <a:t>AIワークロードは、固定的なソフト構成よりも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0F2D4A"/>
                </a:solidFill>
              </a:rPr>
              <a:t>動的な構造制御を必要としている。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640080" y="1828800"/>
            <a:ext cx="237744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" name="Shape 5"/>
          <p:cNvSpPr/>
          <p:nvPr/>
        </p:nvSpPr>
        <p:spPr>
          <a:xfrm>
            <a:off x="640080" y="1828800"/>
            <a:ext cx="109728" cy="1920240"/>
          </a:xfrm>
          <a:prstGeom prst="rect">
            <a:avLst/>
          </a:prstGeom>
          <a:solidFill>
            <a:srgbClr val="E7B84B"/>
          </a:solidFill>
          <a:ln w="12700">
            <a:solidFill>
              <a:srgbClr val="E7B84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868680" y="1993392"/>
            <a:ext cx="2057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従来の限界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68680" y="2304288"/>
            <a:ext cx="2011680" cy="1325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OS中心で制御層が肥大化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実行と推論が分離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構成変更が重い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3246120" y="1828800"/>
            <a:ext cx="237744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9"/>
          <p:cNvSpPr/>
          <p:nvPr/>
        </p:nvSpPr>
        <p:spPr>
          <a:xfrm>
            <a:off x="3246120" y="1828800"/>
            <a:ext cx="109728" cy="192024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3355848" y="1993392"/>
            <a:ext cx="22677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Hyper-Aetherの答え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3474720" y="2304288"/>
            <a:ext cx="2011680" cy="1325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VMを基本単位にする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AI Shellが構造を組む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ハード側で仮想化と保護を担う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5852160" y="1828800"/>
            <a:ext cx="237744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5852160" y="1828800"/>
            <a:ext cx="109728" cy="192024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6080760" y="1993392"/>
            <a:ext cx="2057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期待できる価値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080760" y="2304288"/>
            <a:ext cx="2011680" cy="1325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柔軟なオーケストレーション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安全な分散実行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意味評価を含む制御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8732520" y="2240280"/>
            <a:ext cx="731520" cy="457200"/>
          </a:xfrm>
          <a:prstGeom prst="chevron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7"/>
          <p:cNvSpPr/>
          <p:nvPr/>
        </p:nvSpPr>
        <p:spPr>
          <a:xfrm>
            <a:off x="9372600" y="1920240"/>
            <a:ext cx="2148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2D4A"/>
                </a:solidFill>
              </a:rPr>
              <a:t>固定的な実行環境から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0F2D4A"/>
                </a:solidFill>
              </a:rPr>
              <a:t>“意味で最適化する計算基盤”へ</a:t>
            </a:r>
            <a:endParaRPr lang="en-US" sz="2000" dirty="0"/>
          </a:p>
        </p:txBody>
      </p:sp>
      <p:sp>
        <p:nvSpPr>
          <p:cNvPr id="20" name="Shape 18"/>
          <p:cNvSpPr/>
          <p:nvPr/>
        </p:nvSpPr>
        <p:spPr>
          <a:xfrm>
            <a:off x="685800" y="4160520"/>
            <a:ext cx="10972800" cy="1417320"/>
          </a:xfrm>
          <a:prstGeom prst="roundRect">
            <a:avLst>
              <a:gd name="adj" fmla="val 5161"/>
            </a:avLst>
          </a:prstGeom>
          <a:solidFill>
            <a:srgbClr val="EDF7F7"/>
          </a:solidFill>
          <a:ln w="12700">
            <a:solidFill>
              <a:srgbClr val="CBE8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914400" y="4462272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9DA6"/>
                </a:solidFill>
              </a:rPr>
              <a:t>営業メッセージ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914400" y="4736592"/>
            <a:ext cx="1033272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A36"/>
                </a:solidFill>
              </a:rPr>
              <a:t>Hyper-Aetherは、AI時代の複雑な処理系に対して、実行構造をその場で組み替えられる“適応型コンピューティング基盤”を提示します。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128016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構成イメージ：AI Shellが全体を動かす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509760" y="164592"/>
            <a:ext cx="2103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9E7F5"/>
                </a:solidFill>
              </a:rPr>
              <a:t>system architecture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6400800" y="1143000"/>
            <a:ext cx="5029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6400800" y="114300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6629400" y="1307592"/>
            <a:ext cx="4709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1. 入力を受ける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629400" y="1618488"/>
            <a:ext cx="466344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ユーザー意図や環境情報を受け取り、どの構造が必要かを判断。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400800" y="2423160"/>
            <a:ext cx="5029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6400800" y="242316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6629400" y="2587752"/>
            <a:ext cx="4709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2. VMグラフを構築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629400" y="2898648"/>
            <a:ext cx="466344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必要な機能をVMとして配置し、通信経路を定義。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400800" y="3703320"/>
            <a:ext cx="5029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2"/>
          <p:cNvSpPr/>
          <p:nvPr/>
        </p:nvSpPr>
        <p:spPr>
          <a:xfrm>
            <a:off x="6400800" y="3703320"/>
            <a:ext cx="109728" cy="109728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629400" y="3867912"/>
            <a:ext cx="4709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3. 実行しながら評価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6629400" y="4178808"/>
            <a:ext cx="466344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実行結果やテレメトリをもとに、構造をさらに改善。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6400800" y="5166360"/>
            <a:ext cx="5029200" cy="640080"/>
          </a:xfrm>
          <a:prstGeom prst="roundRect">
            <a:avLst>
              <a:gd name="adj" fmla="val 8571"/>
            </a:avLst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6583680" y="5376672"/>
            <a:ext cx="4663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要するに、AIが“アプリ”ではなく“計算環境そのもの”をオーケストレーションする。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CFC6F55-E834-1948-1EBB-CB332F69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969"/>
            <a:ext cx="6226813" cy="4678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128016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計算の見方が変わる：命令実行からグラフ進化へ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509760" y="164592"/>
            <a:ext cx="2103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9E7F5"/>
                </a:solidFill>
              </a:rPr>
              <a:t>graph evolution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868680"/>
            <a:ext cx="557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F2D4A"/>
                </a:solidFill>
              </a:rPr>
              <a:t>Hyper-Aetherでは、プログラムは“コードの列”だけではなく、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>
                <a:solidFill>
                  <a:srgbClr val="0F2D4A"/>
                </a:solidFill>
              </a:rPr>
              <a:t>VMのつながり方そのものも含む。</a:t>
            </a:r>
            <a:endParaRPr lang="en-US" sz="2300" dirty="0"/>
          </a:p>
        </p:txBody>
      </p:sp>
      <p:pic>
        <p:nvPicPr>
          <p:cNvPr id="6" name="Image 0" descr="/mnt/data/user-AxjWxJ5QyWlCCranSK51PcrY__237aaf0d-138a-46e4-b134-1519187aacac/ba12436d3e4b4f9198f14864c04cd7b4/mnt/data/hyper_work/crops/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672683"/>
            <a:ext cx="5120640" cy="287255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31520" y="1965960"/>
            <a:ext cx="237744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731520" y="1965960"/>
            <a:ext cx="109728" cy="1828800"/>
          </a:xfrm>
          <a:prstGeom prst="rect">
            <a:avLst/>
          </a:prstGeom>
          <a:solidFill>
            <a:srgbClr val="E7B84B"/>
          </a:solidFill>
          <a:ln w="12700">
            <a:solidFill>
              <a:srgbClr val="E7B84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960120" y="2130552"/>
            <a:ext cx="2057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従来型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960120" y="2441448"/>
            <a:ext cx="201168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命令列を順番に実行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構造はほぼ固定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OSが主に制御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3291840" y="1965960"/>
            <a:ext cx="237744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9"/>
          <p:cNvSpPr/>
          <p:nvPr/>
        </p:nvSpPr>
        <p:spPr>
          <a:xfrm>
            <a:off x="3291840" y="1965960"/>
            <a:ext cx="109728" cy="18288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3520440" y="2130552"/>
            <a:ext cx="2057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Hyper-Aether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3520440" y="2441448"/>
            <a:ext cx="201168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グラフを書き換える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構造自体が実行状態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• AI Shellが変換方針を与える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2651760" y="2606040"/>
            <a:ext cx="411480" cy="329184"/>
          </a:xfrm>
          <a:prstGeom prst="chevron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31520" y="4160520"/>
            <a:ext cx="4937760" cy="1051560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960119" y="4407408"/>
            <a:ext cx="1851973" cy="1378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9DA6"/>
                </a:solidFill>
              </a:rPr>
              <a:t>ビジネス的な伝え方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960120" y="4645152"/>
            <a:ext cx="4389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2A36"/>
                </a:solidFill>
              </a:rPr>
              <a:t>“処理を流す箱”ではなく、“目的に応じて形を変える基盤”。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37DACF-F980-7F26-8C0A-D65176959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60" y="1549908"/>
            <a:ext cx="637794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128016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差別化ポイント：意味を扱う計算基盤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509760" y="164592"/>
            <a:ext cx="2103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9E7F5"/>
                </a:solidFill>
              </a:rPr>
              <a:t>semantic layer</a:t>
            </a:r>
            <a:endParaRPr lang="en-US" sz="900" dirty="0"/>
          </a:p>
        </p:txBody>
      </p:sp>
      <p:pic>
        <p:nvPicPr>
          <p:cNvPr id="5" name="Image 0" descr="/mnt/data/user-AxjWxJ5QyWlCCranSK51PcrY__237aaf0d-138a-46e4-b134-1519187aacac/ba12436d3e4b4f9198f14864c04cd7b4/mnt/data/hyper_work/crops/fi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870095"/>
            <a:ext cx="4754880" cy="25691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31520" y="960120"/>
            <a:ext cx="4389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D4A"/>
                </a:solidFill>
              </a:rPr>
              <a:t>意味 = 構造 × 関係 × 価値</a:t>
            </a: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731520" y="1645920"/>
            <a:ext cx="1691640" cy="18288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731520" y="1645920"/>
            <a:ext cx="109728" cy="18288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960120" y="1810512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構造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960120" y="2121408"/>
            <a:ext cx="132588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どんなVMがあり、どう配置されているか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2606040" y="1645920"/>
            <a:ext cx="1691640" cy="18288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9"/>
          <p:cNvSpPr/>
          <p:nvPr/>
        </p:nvSpPr>
        <p:spPr>
          <a:xfrm>
            <a:off x="2606040" y="1645920"/>
            <a:ext cx="109728" cy="18288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2834640" y="1810512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関係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2834640" y="2121408"/>
            <a:ext cx="132588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それらがどう接続し、どう影響するか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4480560" y="1645920"/>
            <a:ext cx="1691640" cy="18288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4480560" y="1645920"/>
            <a:ext cx="109728" cy="18288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4709160" y="1810512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価値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4709160" y="2121408"/>
            <a:ext cx="132588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その構造に、どんな意味や評価があるか</a:t>
            </a:r>
            <a:endParaRPr lang="en-US" sz="1250" dirty="0"/>
          </a:p>
        </p:txBody>
      </p:sp>
      <p:sp>
        <p:nvSpPr>
          <p:cNvPr id="19" name="Shape 16"/>
          <p:cNvSpPr/>
          <p:nvPr/>
        </p:nvSpPr>
        <p:spPr>
          <a:xfrm>
            <a:off x="749808" y="3886200"/>
            <a:ext cx="5394960" cy="1234440"/>
          </a:xfrm>
          <a:prstGeom prst="roundRect">
            <a:avLst>
              <a:gd name="adj" fmla="val 4444"/>
            </a:avLst>
          </a:prstGeom>
          <a:solidFill>
            <a:srgbClr val="EDF7F7"/>
          </a:solidFill>
          <a:ln w="12700">
            <a:solidFill>
              <a:srgbClr val="CBE8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960119" y="4142232"/>
            <a:ext cx="2071179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9DA6"/>
                </a:solidFill>
              </a:rPr>
              <a:t>営業向けに言い換えると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749808" y="4407408"/>
            <a:ext cx="5394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36"/>
                </a:solidFill>
              </a:rPr>
              <a:t>Hyper-Aetherは、ただ速く実行するだけでなく、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1E2A36"/>
                </a:solidFill>
              </a:rPr>
              <a:t>“何が価値ある構造か”を評価しながら動ける。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550FAA-0F7C-5118-A78E-9BFED988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84" y="1455773"/>
            <a:ext cx="5924939" cy="39499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0"/>
          </a:xfrm>
          <a:prstGeom prst="rect">
            <a:avLst/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128016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提案まとめ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509760" y="164592"/>
            <a:ext cx="2103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9E7F5"/>
                </a:solidFill>
              </a:rPr>
              <a:t>executive summary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914400"/>
            <a:ext cx="333317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F2D4A"/>
                </a:solidFill>
              </a:rPr>
              <a:t>Hyper-Aetherが刺さる相手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31520" y="141732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" name="Shape 5"/>
          <p:cNvSpPr/>
          <p:nvPr/>
        </p:nvSpPr>
        <p:spPr>
          <a:xfrm>
            <a:off x="731520" y="1417320"/>
            <a:ext cx="109728" cy="11430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960120" y="1581912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AIプラットフォーム設計者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60120" y="1892808"/>
            <a:ext cx="2880360" cy="5486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複雑なワークロードを安全に分散させたい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731520" y="274320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9"/>
          <p:cNvSpPr/>
          <p:nvPr/>
        </p:nvSpPr>
        <p:spPr>
          <a:xfrm>
            <a:off x="731520" y="2743200"/>
            <a:ext cx="109728" cy="11430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841248" y="2907792"/>
            <a:ext cx="3136392" cy="1920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次世代アーキテクチャ検討層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960120" y="3218688"/>
            <a:ext cx="2880360" cy="5486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OS/仮想化/推論の分離に限界を感じている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731520" y="406908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524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731520" y="4069080"/>
            <a:ext cx="109728" cy="1143000"/>
          </a:xfrm>
          <a:prstGeom prst="rect">
            <a:avLst/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960120" y="4233672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D4A"/>
                </a:solidFill>
              </a:rPr>
              <a:t>研究開発・戦略部門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60120" y="4544568"/>
            <a:ext cx="2880360" cy="5486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E2A36"/>
                </a:solidFill>
              </a:rPr>
              <a:t>AGI/エージェント時代の基盤像を探している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4343400" y="1097280"/>
            <a:ext cx="7040880" cy="4480560"/>
          </a:xfrm>
          <a:prstGeom prst="roundRect">
            <a:avLst>
              <a:gd name="adj" fmla="val 1633"/>
            </a:avLst>
          </a:prstGeom>
          <a:solidFill>
            <a:srgbClr val="0F2D4A"/>
          </a:solidFill>
          <a:ln w="12700">
            <a:solidFill>
              <a:srgbClr val="0F2D4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7"/>
          <p:cNvSpPr/>
          <p:nvPr/>
        </p:nvSpPr>
        <p:spPr>
          <a:xfrm>
            <a:off x="4754880" y="15087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ED8EE"/>
                </a:solidFill>
              </a:rPr>
              <a:t>伝えるべき一言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754880" y="1828800"/>
            <a:ext cx="60350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</a:rPr>
              <a:t>Hyper-Aetherは、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</a:rPr>
              <a:t>AIが計算構造を生成・評価・再構成することで、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</a:rPr>
              <a:t>従来のコンピューティングを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</a:rPr>
              <a:t>“意味駆動の基盤”へ進化させる提案です。</a:t>
            </a:r>
            <a:endParaRPr lang="en-US" sz="2500" dirty="0"/>
          </a:p>
        </p:txBody>
      </p:sp>
      <p:sp>
        <p:nvSpPr>
          <p:cNvPr id="21" name="Shape 19"/>
          <p:cNvSpPr/>
          <p:nvPr/>
        </p:nvSpPr>
        <p:spPr>
          <a:xfrm>
            <a:off x="4754880" y="4343400"/>
            <a:ext cx="5577840" cy="658368"/>
          </a:xfrm>
          <a:prstGeom prst="roundRect">
            <a:avLst>
              <a:gd name="adj" fmla="val 6944"/>
            </a:avLst>
          </a:prstGeom>
          <a:solidFill>
            <a:srgbClr val="0F9DA6"/>
          </a:solidFill>
          <a:ln w="12700">
            <a:solidFill>
              <a:srgbClr val="0F9DA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20"/>
          <p:cNvSpPr/>
          <p:nvPr/>
        </p:nvSpPr>
        <p:spPr>
          <a:xfrm>
            <a:off x="4983480" y="4553712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研究紹介にも、事業コンセプト説明にも使いやすい構成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502920" y="6492240"/>
            <a:ext cx="6858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7A8794"/>
                </a:solidFill>
              </a:rPr>
              <a:t>Source: Hyper-Aether: AI-Native Computing Architecture and the Emergence of Meaning (user-provided paper)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498</Words>
  <Application>Microsoft Office PowerPoint</Application>
  <PresentationFormat>ワイド画面</PresentationFormat>
  <Paragraphs>101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Aptos Display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Hyper-Aether 営業資料風</dc:title>
  <dc:subject>Hyper-Aether sales style presentation</dc:subject>
  <dc:creator>OpenAI</dc:creator>
  <cp:lastModifiedBy>Hirofumi Inomata</cp:lastModifiedBy>
  <cp:revision>7</cp:revision>
  <dcterms:created xsi:type="dcterms:W3CDTF">2026-04-04T07:47:58Z</dcterms:created>
  <dcterms:modified xsi:type="dcterms:W3CDTF">2026-04-04T10:05:35Z</dcterms:modified>
</cp:coreProperties>
</file>